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7" r:id="rId3"/>
    <p:sldId id="282" r:id="rId4"/>
    <p:sldId id="274" r:id="rId5"/>
    <p:sldId id="28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9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8ED7E-A3D9-4AF7-9649-AD1653443E70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C83D8-401A-4404-83C2-AC94F1792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85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Благодарности!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83D8-401A-4404-83C2-AC94F17926C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62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17-A6BE-4554-899D-7396CDBEA62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EB0066-B3F7-4FA0-BA37-ED7AD950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17-A6BE-4554-899D-7396CDBEA62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0066-B3F7-4FA0-BA37-ED7AD950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17-A6BE-4554-899D-7396CDBEA62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0066-B3F7-4FA0-BA37-ED7AD950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17-A6BE-4554-899D-7396CDBEA62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0066-B3F7-4FA0-BA37-ED7AD950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17-A6BE-4554-899D-7396CDBEA62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EB0066-B3F7-4FA0-BA37-ED7AD9507E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17-A6BE-4554-899D-7396CDBEA62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0066-B3F7-4FA0-BA37-ED7AD950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17-A6BE-4554-899D-7396CDBEA62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0066-B3F7-4FA0-BA37-ED7AD950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17-A6BE-4554-899D-7396CDBEA62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0066-B3F7-4FA0-BA37-ED7AD950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17-A6BE-4554-899D-7396CDBEA62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0066-B3F7-4FA0-BA37-ED7AD950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17-A6BE-4554-899D-7396CDBEA62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0066-B3F7-4FA0-BA37-ED7AD9507E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17-A6BE-4554-899D-7396CDBEA62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EB0066-B3F7-4FA0-BA37-ED7AD9507E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687BC17-A6BE-4554-899D-7396CDBEA62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8EB0066-B3F7-4FA0-BA37-ED7AD9507E8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916832"/>
            <a:ext cx="7175351" cy="179316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6600" b="1" dirty="0"/>
              <a:t>Nuclear emulsions Slavic in 2012-13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8732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561" y="2060848"/>
            <a:ext cx="7200800" cy="864096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1.	</a:t>
            </a:r>
            <a:r>
              <a:rPr lang="en-US" sz="3000" dirty="0" smtClean="0"/>
              <a:t>IN BECQUEREL </a:t>
            </a:r>
            <a:r>
              <a:rPr lang="en-US" sz="3000" dirty="0"/>
              <a:t>project 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56992"/>
            <a:ext cx="8208912" cy="3168352"/>
          </a:xfrm>
        </p:spPr>
        <p:txBody>
          <a:bodyPr>
            <a:normAutofit fontScale="77500" lnSpcReduction="20000"/>
          </a:bodyPr>
          <a:lstStyle/>
          <a:p>
            <a:pPr marL="36000" indent="457200" algn="ctr"/>
            <a:r>
              <a:rPr lang="en-US" dirty="0"/>
              <a:t>January 2012: 100 plates (9 cm x 12 cm, thickness emulsion layer ~ 100, µ </a:t>
            </a:r>
            <a:r>
              <a:rPr lang="en-US" dirty="0" err="1"/>
              <a:t>Em</a:t>
            </a:r>
            <a:r>
              <a:rPr lang="en-US" dirty="0"/>
              <a:t>.№: 14S, 20S, 21S) </a:t>
            </a:r>
          </a:p>
          <a:p>
            <a:pPr marL="36000" indent="457200" algn="ctr"/>
            <a:r>
              <a:rPr lang="en-US" dirty="0"/>
              <a:t>November 2012: 50 plates (9 cm x 12 cm, thickness emulsion layer ~ 180, µ </a:t>
            </a:r>
            <a:r>
              <a:rPr lang="en-US" dirty="0" err="1"/>
              <a:t>Em</a:t>
            </a:r>
            <a:r>
              <a:rPr lang="en-US" dirty="0"/>
              <a:t>.№: 25S) </a:t>
            </a:r>
          </a:p>
          <a:p>
            <a:pPr marL="36000" indent="457200" algn="ctr"/>
            <a:r>
              <a:rPr lang="en-US" dirty="0"/>
              <a:t>Mart 2013: 100 plates (9 cm x 12 cm, thickness emulsion layer ~ 100, µ </a:t>
            </a:r>
            <a:r>
              <a:rPr lang="en-US" dirty="0" err="1"/>
              <a:t>Em</a:t>
            </a:r>
            <a:r>
              <a:rPr lang="en-US" dirty="0"/>
              <a:t>.№: 30S)</a:t>
            </a:r>
          </a:p>
          <a:p>
            <a:pPr marL="36000" indent="457200" algn="ctr"/>
            <a:r>
              <a:rPr lang="en-US" dirty="0"/>
              <a:t>June 2013: 100 plates (9 cm x 12 cm, thickness emulsion layer ~ 100, µ </a:t>
            </a:r>
            <a:r>
              <a:rPr lang="en-US" dirty="0" err="1"/>
              <a:t>Em</a:t>
            </a:r>
            <a:r>
              <a:rPr lang="en-US" dirty="0"/>
              <a:t>.№: 34S)</a:t>
            </a:r>
          </a:p>
          <a:p>
            <a:pPr marL="36000" indent="457200" algn="ctr"/>
            <a:r>
              <a:rPr lang="en-US" dirty="0"/>
              <a:t>Emulsion was  irradiated: neutrons 14MeV (DVIN); µ-mesons (CERN); 8He, Kr, </a:t>
            </a:r>
            <a:r>
              <a:rPr lang="en-US" dirty="0" err="1"/>
              <a:t>Xe</a:t>
            </a:r>
            <a:r>
              <a:rPr lang="en-US" dirty="0"/>
              <a:t>, 9C, 13O (JINR); Femtosecond laser (MOSCOW STATE UNIVERSITY) and many other works.</a:t>
            </a:r>
          </a:p>
          <a:p>
            <a:pPr marL="36000" indent="457200" algn="ctr"/>
            <a:r>
              <a:rPr lang="en-US" dirty="0"/>
              <a:t>There were many reports about these works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83749"/>
            <a:ext cx="75707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7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5791200" cy="1371600"/>
          </a:xfrm>
        </p:spPr>
        <p:txBody>
          <a:bodyPr/>
          <a:lstStyle/>
          <a:p>
            <a:pPr algn="ctr"/>
            <a:r>
              <a:rPr lang="en-US" dirty="0" smtClean="0"/>
              <a:t>2. Testing emulsion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7620000" cy="3188568"/>
          </a:xfrm>
        </p:spPr>
        <p:txBody>
          <a:bodyPr/>
          <a:lstStyle/>
          <a:p>
            <a:r>
              <a:rPr lang="en-US" sz="3200" dirty="0"/>
              <a:t>In the period of 2012 - 13 </a:t>
            </a:r>
            <a:endParaRPr lang="en-US" sz="3200" dirty="0" smtClean="0"/>
          </a:p>
          <a:p>
            <a:r>
              <a:rPr lang="en-US" sz="3200" dirty="0" smtClean="0"/>
              <a:t>we </a:t>
            </a:r>
            <a:r>
              <a:rPr lang="en-US" sz="3200" dirty="0"/>
              <a:t>estimated </a:t>
            </a:r>
            <a:r>
              <a:rPr lang="en-US" sz="3200" dirty="0" smtClean="0"/>
              <a:t>10 emulsion numbers </a:t>
            </a:r>
          </a:p>
          <a:p>
            <a:r>
              <a:rPr lang="en-US" sz="3200" dirty="0"/>
              <a:t>As an example the following </a:t>
            </a:r>
            <a:r>
              <a:rPr lang="en-US" sz="3200" dirty="0" smtClean="0"/>
              <a:t>tables are presented</a:t>
            </a:r>
          </a:p>
          <a:p>
            <a:pPr algn="ctr"/>
            <a:endParaRPr lang="en-US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90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710117"/>
              </p:ext>
            </p:extLst>
          </p:nvPr>
        </p:nvGraphicFramePr>
        <p:xfrm>
          <a:off x="971600" y="731839"/>
          <a:ext cx="7206555" cy="5538885"/>
        </p:xfrm>
        <a:graphic>
          <a:graphicData uri="http://schemas.openxmlformats.org/drawingml/2006/table">
            <a:tbl>
              <a:tblPr firstRow="1" firstCol="1" bandRow="1"/>
              <a:tblGrid>
                <a:gridCol w="722214"/>
                <a:gridCol w="598677"/>
                <a:gridCol w="579671"/>
                <a:gridCol w="579671"/>
                <a:gridCol w="674699"/>
                <a:gridCol w="486747"/>
                <a:gridCol w="513152"/>
                <a:gridCol w="609605"/>
                <a:gridCol w="513152"/>
                <a:gridCol w="423247"/>
                <a:gridCol w="564942"/>
                <a:gridCol w="940778"/>
              </a:tblGrid>
              <a:tr h="2810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Обознач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образца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Дата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Облуч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Чем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Обраб</a:t>
                      </a: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Прояв</a:t>
                      </a: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Режим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Толщина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Коэфф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усадки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Вуаль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Ионизация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Примечание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8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обр. слой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слой до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06.03.2013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 p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11.03.2013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48,60±3,03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06.03.2013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 p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19.03.2013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45,70±3,74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17.03.2013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пр.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маркир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18.03.2013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 измерялось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06.03.2013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Хе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18.03.2013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 измерялось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17.03.2013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 4GeV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19.03.2013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0,95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20,63±4,35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17.03.2013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 4GeV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19.03.2013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21,29±4,42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пока не обрзботан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18.03.2013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19,42±4,47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28С-1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06.03.2013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 p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11.03.2013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67,5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48,95±4,54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28С-2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06.03.2013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 p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18.03.2013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67,80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51,58±2,77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28С-3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17.03.2013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 4GeV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19.03.2013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69,50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19,4±4,23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28С-4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17.03.2013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 4GeV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19.03.2013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71,7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0,97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17,37±4,67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28С-5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пока не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обрзботан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28С-6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19.03.2013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16,32±3,59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11" marR="354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7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356244"/>
              </p:ext>
            </p:extLst>
          </p:nvPr>
        </p:nvGraphicFramePr>
        <p:xfrm>
          <a:off x="899592" y="1268760"/>
          <a:ext cx="6666617" cy="4373558"/>
        </p:xfrm>
        <a:graphic>
          <a:graphicData uri="http://schemas.openxmlformats.org/drawingml/2006/table">
            <a:tbl>
              <a:tblPr firstRow="1" firstCol="1" bandRow="1"/>
              <a:tblGrid>
                <a:gridCol w="684725"/>
                <a:gridCol w="567417"/>
                <a:gridCol w="518539"/>
                <a:gridCol w="562316"/>
                <a:gridCol w="603545"/>
                <a:gridCol w="402505"/>
                <a:gridCol w="545315"/>
                <a:gridCol w="545315"/>
                <a:gridCol w="459034"/>
                <a:gridCol w="351926"/>
                <a:gridCol w="584418"/>
                <a:gridCol w="841562"/>
              </a:tblGrid>
              <a:tr h="1426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Обозначение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образца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Дата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облучения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Чем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обработки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Прояв</a:t>
                      </a:r>
                      <a:r>
                        <a:rPr lang="en-US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Режим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Толщина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Коэфф.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усадки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Вуаль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Ионизация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Примечание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обр. слой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слой до обр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 p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64,8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48,60±3,03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 p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62,80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45,70±3,74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 маркир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 измерялось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Хе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 измерялось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 4GeV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67,3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1,49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0,95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20,63±4,35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 4GeV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63,0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21,29±4,42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пока не обрзботан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29_30С-8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19,42±4,47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28С-1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 p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67,5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1,32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48,95±4,54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28С-2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 p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67,80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1,17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51,58±2,77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28С-3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 4GeV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69,50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19,4±4,23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28С-4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 4GeV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71,7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0,97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17,37±4,67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28С-5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пока не обрзботан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28С-6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19.03.2013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16,32±3,59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05" marR="46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4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633</TotalTime>
  <Words>520</Words>
  <Application>Microsoft Office PowerPoint</Application>
  <PresentationFormat>Экран (4:3)</PresentationFormat>
  <Paragraphs>335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Главная</vt:lpstr>
      <vt:lpstr>Nuclear emulsions Slavic in 2012-13</vt:lpstr>
      <vt:lpstr>1. IN BECQUEREL project </vt:lpstr>
      <vt:lpstr>2. Testing emulsion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Vera</dc:creator>
  <cp:lastModifiedBy>Vera Bradnova</cp:lastModifiedBy>
  <cp:revision>52</cp:revision>
  <dcterms:created xsi:type="dcterms:W3CDTF">2013-06-09T12:37:58Z</dcterms:created>
  <dcterms:modified xsi:type="dcterms:W3CDTF">2013-10-18T05:44:57Z</dcterms:modified>
</cp:coreProperties>
</file>